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57" r:id="rId4"/>
    <p:sldId id="258" r:id="rId5"/>
    <p:sldId id="259" r:id="rId6"/>
    <p:sldId id="260" r:id="rId7"/>
    <p:sldId id="265" r:id="rId8"/>
    <p:sldId id="261" r:id="rId9"/>
    <p:sldId id="263" r:id="rId10"/>
    <p:sldId id="264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39b45f30-00c0-4796-b9f3-b7588b5b77cd/2020813693981425664:d0c68eaa834dfa53e466fe3b348f363a:0:0_page_1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71625" y="304800"/>
            <a:ext cx="9964043" cy="11316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455"/>
              </a:lnSpc>
              <a:buNone/>
            </a:pPr>
            <a:r>
              <a:rPr lang="en-US" sz="4050" b="1" dirty="0">
                <a:solidFill>
                  <a:srgbClr val="004D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 des Performances des
Transports Urbains avec Power BI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868873" y="1552575"/>
            <a:ext cx="11290518" cy="3885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250" dirty="0">
                <a:solidFill>
                  <a:srgbClr val="4A4A4A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Intégration et analyse de données Chicago &amp; Philadelphie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4371975" y="6086475"/>
            <a:ext cx="3792736" cy="56971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42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Présenté par: AYAOU OTHMANE
Date:  07 </a:t>
            </a:r>
            <a:r>
              <a:rPr lang="en-US" sz="1725" dirty="0" err="1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février</a:t>
            </a:r>
            <a:r>
              <a:rPr lang="en-US" sz="1725" dirty="0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 2026</a:t>
            </a:r>
            <a:endParaRPr lang="en-US" sz="17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1:0/78aa4e2d-e650-4db1-85b1-bbcacf716523/2020813693981425664:d0c68eaa834dfa53e466fe3b348f363a:1:0_page_9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388" y="5458867"/>
            <a:ext cx="950863" cy="8846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90166" y="581025"/>
            <a:ext cx="5381208" cy="57804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52"/>
              </a:lnSpc>
              <a:buNone/>
            </a:pPr>
            <a:r>
              <a:rPr lang="en-US" sz="3825" b="1" dirty="0">
                <a:solidFill>
                  <a:srgbClr val="005B00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Démonstration</a:t>
            </a:r>
            <a:endParaRPr lang="en-US" sz="3825" dirty="0"/>
          </a:p>
        </p:txBody>
      </p:sp>
      <p:sp>
        <p:nvSpPr>
          <p:cNvPr id="5" name="Text 1"/>
          <p:cNvSpPr/>
          <p:nvPr/>
        </p:nvSpPr>
        <p:spPr>
          <a:xfrm>
            <a:off x="2658428" y="1438275"/>
            <a:ext cx="7418070" cy="3885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b="1" dirty="0">
                <a:solidFill>
                  <a:srgbClr val="005B00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Dashboard Power BI Interactif</a:t>
            </a:r>
            <a:endParaRPr lang="en-US" sz="2550" dirty="0"/>
          </a:p>
        </p:txBody>
      </p:sp>
      <p:sp>
        <p:nvSpPr>
          <p:cNvPr id="6" name="Text 2"/>
          <p:cNvSpPr/>
          <p:nvPr/>
        </p:nvSpPr>
        <p:spPr>
          <a:xfrm>
            <a:off x="1385515" y="5743575"/>
            <a:ext cx="10234315" cy="372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936"/>
              </a:lnSpc>
              <a:buNone/>
            </a:pPr>
            <a:r>
              <a:rPr lang="en-US" sz="2025" b="1" dirty="0">
                <a:solidFill>
                  <a:srgbClr val="005B00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Passons à la démonstration en direct du dashboard</a:t>
            </a:r>
            <a:endParaRPr lang="en-US" sz="2025" dirty="0"/>
          </a:p>
        </p:txBody>
      </p:sp>
      <p:sp>
        <p:nvSpPr>
          <p:cNvPr id="7" name="Text 3"/>
          <p:cNvSpPr/>
          <p:nvPr/>
        </p:nvSpPr>
        <p:spPr>
          <a:xfrm>
            <a:off x="895350" y="2847975"/>
            <a:ext cx="4048363" cy="2848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42"/>
              </a:lnSpc>
              <a:buNone/>
            </a:pPr>
            <a:r>
              <a:rPr lang="en-US" sz="1725" b="1" dirty="0">
                <a:solidFill>
                  <a:srgbClr val="F19F02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Page 1 : Vue d'ensemble</a:t>
            </a:r>
            <a:endParaRPr lang="en-US" sz="1725" dirty="0"/>
          </a:p>
        </p:txBody>
      </p:sp>
      <p:sp>
        <p:nvSpPr>
          <p:cNvPr id="8" name="Text 4"/>
          <p:cNvSpPr/>
          <p:nvPr/>
        </p:nvSpPr>
        <p:spPr>
          <a:xfrm>
            <a:off x="4533900" y="2847975"/>
            <a:ext cx="4287322" cy="27235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45"/>
              </a:lnSpc>
              <a:buNone/>
            </a:pPr>
            <a:r>
              <a:rPr lang="en-US" sz="1650" b="1" dirty="0">
                <a:solidFill>
                  <a:srgbClr val="F19F02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Page 2 : Qualité de service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8277225" y="2847975"/>
            <a:ext cx="4488418" cy="27235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45"/>
              </a:lnSpc>
              <a:buNone/>
            </a:pPr>
            <a:r>
              <a:rPr lang="en-US" sz="1650" b="1" dirty="0">
                <a:solidFill>
                  <a:srgbClr val="F19F02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Page 3 : Analyses avancées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895350" y="3267075"/>
            <a:ext cx="2162413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KPIs globaux</a:t>
            </a:r>
            <a:endParaRPr lang="en-US" sz="1725" dirty="0"/>
          </a:p>
        </p:txBody>
      </p:sp>
      <p:sp>
        <p:nvSpPr>
          <p:cNvPr id="11" name="Text 7"/>
          <p:cNvSpPr/>
          <p:nvPr/>
        </p:nvSpPr>
        <p:spPr>
          <a:xfrm>
            <a:off x="895350" y="3686175"/>
            <a:ext cx="3671173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Tendances temporelles</a:t>
            </a:r>
            <a:endParaRPr lang="en-US" sz="1725" dirty="0"/>
          </a:p>
        </p:txBody>
      </p:sp>
      <p:sp>
        <p:nvSpPr>
          <p:cNvPr id="12" name="Text 8"/>
          <p:cNvSpPr/>
          <p:nvPr/>
        </p:nvSpPr>
        <p:spPr>
          <a:xfrm>
            <a:off x="895350" y="4114800"/>
            <a:ext cx="2640330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Filtres interactifs</a:t>
            </a:r>
            <a:endParaRPr lang="en-US" sz="1725" dirty="0"/>
          </a:p>
        </p:txBody>
      </p:sp>
      <p:sp>
        <p:nvSpPr>
          <p:cNvPr id="13" name="Text 9"/>
          <p:cNvSpPr/>
          <p:nvPr/>
        </p:nvSpPr>
        <p:spPr>
          <a:xfrm>
            <a:off x="4533900" y="3267075"/>
            <a:ext cx="4098727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Analyse des performances</a:t>
            </a:r>
            <a:endParaRPr lang="en-US" sz="1725" dirty="0"/>
          </a:p>
        </p:txBody>
      </p:sp>
      <p:sp>
        <p:nvSpPr>
          <p:cNvPr id="14" name="Text 10"/>
          <p:cNvSpPr/>
          <p:nvPr/>
        </p:nvSpPr>
        <p:spPr>
          <a:xfrm>
            <a:off x="4533900" y="3686175"/>
            <a:ext cx="4312503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Corrélation API vs Ridership</a:t>
            </a:r>
            <a:endParaRPr lang="en-US" sz="1725" dirty="0"/>
          </a:p>
        </p:txBody>
      </p:sp>
      <p:sp>
        <p:nvSpPr>
          <p:cNvPr id="15" name="Text 11"/>
          <p:cNvSpPr/>
          <p:nvPr/>
        </p:nvSpPr>
        <p:spPr>
          <a:xfrm>
            <a:off x="4533900" y="4114800"/>
            <a:ext cx="3122265" cy="63519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Comparaisons Chicago-
Philadelphie</a:t>
            </a:r>
            <a:endParaRPr lang="en-US" sz="1725" dirty="0"/>
          </a:p>
        </p:txBody>
      </p:sp>
      <p:sp>
        <p:nvSpPr>
          <p:cNvPr id="16" name="Text 12"/>
          <p:cNvSpPr/>
          <p:nvPr/>
        </p:nvSpPr>
        <p:spPr>
          <a:xfrm>
            <a:off x="8277225" y="3267075"/>
            <a:ext cx="3822085" cy="3039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92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Tests statistiques Python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8277225" y="3686175"/>
            <a:ext cx="3407212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Modèles prédictifs ML</a:t>
            </a:r>
            <a:endParaRPr lang="en-US" sz="1725" dirty="0"/>
          </a:p>
        </p:txBody>
      </p:sp>
      <p:sp>
        <p:nvSpPr>
          <p:cNvPr id="18" name="Text 14"/>
          <p:cNvSpPr/>
          <p:nvPr/>
        </p:nvSpPr>
        <p:spPr>
          <a:xfrm>
            <a:off x="8277225" y="4114800"/>
            <a:ext cx="3193435" cy="3039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92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Insights stratégiques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1:0/9b40d129-6922-4231-9751-8e9136855aa6/2020813693981425664:d0c68eaa834dfa53e466fe3b348f363a:1:0_page_7_inp_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67" y="3764905"/>
            <a:ext cx="451098" cy="4457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67" y="3764905"/>
            <a:ext cx="463153" cy="4457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271" y="3764905"/>
            <a:ext cx="755898" cy="445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486" y="3764905"/>
            <a:ext cx="731490" cy="445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686" y="3764905"/>
            <a:ext cx="426690" cy="4457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7380" y="1344067"/>
            <a:ext cx="1267867" cy="126176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368745" y="314325"/>
            <a:ext cx="3696355" cy="5328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195"/>
              </a:lnSpc>
              <a:buNone/>
            </a:pPr>
            <a:r>
              <a:rPr lang="en-US" sz="352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Planification</a:t>
            </a:r>
            <a:endParaRPr lang="en-US" sz="3525" dirty="0"/>
          </a:p>
        </p:txBody>
      </p:sp>
      <p:sp>
        <p:nvSpPr>
          <p:cNvPr id="10" name="Text 1"/>
          <p:cNvSpPr/>
          <p:nvPr/>
        </p:nvSpPr>
        <p:spPr>
          <a:xfrm>
            <a:off x="962025" y="1219200"/>
            <a:ext cx="3281482" cy="3808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999"/>
              </a:lnSpc>
              <a:buNone/>
            </a:pPr>
            <a:r>
              <a:rPr lang="en-US" sz="232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Gestion de Projet</a:t>
            </a:r>
            <a:endParaRPr lang="en-US" sz="2325" dirty="0"/>
          </a:p>
        </p:txBody>
      </p:sp>
      <p:sp>
        <p:nvSpPr>
          <p:cNvPr id="11" name="Text 2"/>
          <p:cNvSpPr/>
          <p:nvPr/>
        </p:nvSpPr>
        <p:spPr>
          <a:xfrm>
            <a:off x="1281589" y="3276600"/>
            <a:ext cx="1194435" cy="3686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903"/>
              </a:lnSpc>
              <a:buNone/>
            </a:pPr>
            <a:r>
              <a:rPr lang="en-US" sz="2250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1</a:t>
            </a:r>
            <a:endParaRPr lang="en-US" sz="2250" dirty="0"/>
          </a:p>
        </p:txBody>
      </p:sp>
      <p:sp>
        <p:nvSpPr>
          <p:cNvPr id="12" name="Text 3"/>
          <p:cNvSpPr/>
          <p:nvPr/>
        </p:nvSpPr>
        <p:spPr>
          <a:xfrm>
            <a:off x="3351758" y="3276600"/>
            <a:ext cx="1269802" cy="4054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193"/>
              </a:lnSpc>
              <a:buNone/>
            </a:pPr>
            <a:r>
              <a:rPr lang="en-US" sz="247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2</a:t>
            </a:r>
            <a:endParaRPr lang="en-US" sz="2475" dirty="0"/>
          </a:p>
        </p:txBody>
      </p:sp>
      <p:sp>
        <p:nvSpPr>
          <p:cNvPr id="13" name="Text 4"/>
          <p:cNvSpPr/>
          <p:nvPr/>
        </p:nvSpPr>
        <p:spPr>
          <a:xfrm>
            <a:off x="5547747" y="3276600"/>
            <a:ext cx="1206937" cy="3808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999"/>
              </a:lnSpc>
              <a:buNone/>
            </a:pPr>
            <a:r>
              <a:rPr lang="en-US" sz="232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3</a:t>
            </a:r>
            <a:endParaRPr lang="en-US" sz="2325" dirty="0"/>
          </a:p>
        </p:txBody>
      </p:sp>
      <p:sp>
        <p:nvSpPr>
          <p:cNvPr id="14" name="Text 5"/>
          <p:cNvSpPr/>
          <p:nvPr/>
        </p:nvSpPr>
        <p:spPr>
          <a:xfrm>
            <a:off x="7628483" y="3276600"/>
            <a:ext cx="1269802" cy="4054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193"/>
              </a:lnSpc>
              <a:buNone/>
            </a:pPr>
            <a:r>
              <a:rPr lang="en-US" sz="247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4</a:t>
            </a:r>
            <a:endParaRPr lang="en-US" sz="2475" dirty="0"/>
          </a:p>
        </p:txBody>
      </p:sp>
      <p:sp>
        <p:nvSpPr>
          <p:cNvPr id="15" name="Text 6"/>
          <p:cNvSpPr/>
          <p:nvPr/>
        </p:nvSpPr>
        <p:spPr>
          <a:xfrm>
            <a:off x="9815989" y="3276600"/>
            <a:ext cx="1194435" cy="3686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903"/>
              </a:lnSpc>
              <a:buNone/>
            </a:pPr>
            <a:r>
              <a:rPr lang="en-US" sz="2250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5</a:t>
            </a:r>
            <a:endParaRPr lang="en-US" sz="2250" dirty="0"/>
          </a:p>
        </p:txBody>
      </p:sp>
      <p:sp>
        <p:nvSpPr>
          <p:cNvPr id="16" name="Text 7"/>
          <p:cNvSpPr/>
          <p:nvPr/>
        </p:nvSpPr>
        <p:spPr>
          <a:xfrm>
            <a:off x="962025" y="1714500"/>
            <a:ext cx="3478411" cy="9929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87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Outils : Jira et Confluence
• Versioning : Git et GitHub
• Période : 2-6 février 2026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962025" y="4371975"/>
            <a:ext cx="1959173" cy="9532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502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Configuration et
ETL données
historiques</a:t>
            </a:r>
            <a:endParaRPr lang="en-US" sz="1800" dirty="0"/>
          </a:p>
        </p:txBody>
      </p:sp>
      <p:sp>
        <p:nvSpPr>
          <p:cNvPr id="18" name="Text 9"/>
          <p:cNvSpPr/>
          <p:nvPr/>
        </p:nvSpPr>
        <p:spPr>
          <a:xfrm>
            <a:off x="3095625" y="4371975"/>
            <a:ext cx="1917353" cy="6619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606"/>
              </a:lnSpc>
              <a:buNone/>
            </a:pPr>
            <a:r>
              <a:rPr lang="en-US" sz="187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Intégration API
et Modélisation</a:t>
            </a:r>
            <a:endParaRPr lang="en-US" sz="1875" dirty="0"/>
          </a:p>
        </p:txBody>
      </p:sp>
      <p:sp>
        <p:nvSpPr>
          <p:cNvPr id="19" name="Text 10"/>
          <p:cNvSpPr/>
          <p:nvPr/>
        </p:nvSpPr>
        <p:spPr>
          <a:xfrm>
            <a:off x="5229225" y="4371975"/>
            <a:ext cx="1959173" cy="9929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606"/>
              </a:lnSpc>
              <a:buNone/>
            </a:pPr>
            <a:r>
              <a:rPr lang="en-US" sz="187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Analyse DAX et
Dashboard
Page 1</a:t>
            </a:r>
            <a:endParaRPr lang="en-US" sz="1875" dirty="0"/>
          </a:p>
        </p:txBody>
      </p:sp>
      <p:sp>
        <p:nvSpPr>
          <p:cNvPr id="20" name="Text 11"/>
          <p:cNvSpPr/>
          <p:nvPr/>
        </p:nvSpPr>
        <p:spPr>
          <a:xfrm>
            <a:off x="7543800" y="4371975"/>
            <a:ext cx="1487686" cy="9929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606"/>
              </a:lnSpc>
              <a:buNone/>
            </a:pPr>
            <a:r>
              <a:rPr lang="en-US" sz="187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Statistiques
Python et
Prédiction</a:t>
            </a:r>
            <a:endParaRPr lang="en-US" sz="1875" dirty="0"/>
          </a:p>
        </p:txBody>
      </p:sp>
      <p:sp>
        <p:nvSpPr>
          <p:cNvPr id="21" name="Text 12"/>
          <p:cNvSpPr/>
          <p:nvPr/>
        </p:nvSpPr>
        <p:spPr>
          <a:xfrm>
            <a:off x="9610725" y="4371975"/>
            <a:ext cx="1624013" cy="6090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398"/>
              </a:lnSpc>
              <a:buNone/>
            </a:pPr>
            <a:r>
              <a:rPr lang="en-US" sz="172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Finalisation et
Livrables</a:t>
            </a:r>
            <a:endParaRPr lang="en-US" sz="1725" dirty="0"/>
          </a:p>
        </p:txBody>
      </p:sp>
      <p:sp>
        <p:nvSpPr>
          <p:cNvPr id="22" name="Text 13"/>
          <p:cNvSpPr/>
          <p:nvPr/>
        </p:nvSpPr>
        <p:spPr>
          <a:xfrm>
            <a:off x="8128456" y="6019800"/>
            <a:ext cx="3407212" cy="1864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468"/>
              </a:lnSpc>
              <a:buNone/>
            </a:pPr>
            <a:r>
              <a:rPr lang="en-US" sz="1650" i="1" dirty="0">
                <a:solidFill>
                  <a:srgbClr val="FB98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Échéance : 6 février 16h40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9a663a31-221e-45a8-be06-39347c5659e5/2020813693981425664:d0c68eaa834dfa53e466fe3b348f363a:0:0_page_2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86" y="2571750"/>
            <a:ext cx="2084784" cy="22836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02151" y="533400"/>
            <a:ext cx="5808583" cy="566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463"/>
              </a:lnSpc>
              <a:buNone/>
            </a:pPr>
            <a:r>
              <a:rPr lang="en-US" sz="3750" b="1" dirty="0">
                <a:solidFill>
                  <a:srgbClr val="00311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Contexte du Projet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57225" y="1647825"/>
            <a:ext cx="3507760" cy="3967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124"/>
              </a:lnSpc>
              <a:buNone/>
            </a:pPr>
            <a:r>
              <a:rPr lang="en-US" sz="2625" b="1" dirty="0">
                <a:solidFill>
                  <a:srgbClr val="00311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Défis Financiers</a:t>
            </a:r>
            <a:endParaRPr lang="en-US" sz="2625" dirty="0"/>
          </a:p>
        </p:txBody>
      </p:sp>
      <p:sp>
        <p:nvSpPr>
          <p:cNvPr id="6" name="Text 2"/>
          <p:cNvSpPr/>
          <p:nvPr/>
        </p:nvSpPr>
        <p:spPr>
          <a:xfrm>
            <a:off x="657225" y="4476750"/>
            <a:ext cx="2036683" cy="3967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124"/>
              </a:lnSpc>
              <a:buNone/>
            </a:pPr>
            <a:r>
              <a:rPr lang="en-US" sz="2625" b="1" dirty="0">
                <a:solidFill>
                  <a:srgbClr val="00311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Mon Rôle</a:t>
            </a:r>
            <a:endParaRPr lang="en-US" sz="2625" dirty="0"/>
          </a:p>
        </p:txBody>
      </p:sp>
      <p:sp>
        <p:nvSpPr>
          <p:cNvPr id="7" name="Text 3"/>
          <p:cNvSpPr/>
          <p:nvPr/>
        </p:nvSpPr>
        <p:spPr>
          <a:xfrm>
            <a:off x="7667625" y="1647825"/>
            <a:ext cx="4865608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00311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Objectifs Stratégiques</a:t>
            </a:r>
            <a:endParaRPr lang="en-US" sz="2700" dirty="0"/>
          </a:p>
        </p:txBody>
      </p:sp>
      <p:sp>
        <p:nvSpPr>
          <p:cNvPr id="8" name="Text 4"/>
          <p:cNvSpPr/>
          <p:nvPr/>
        </p:nvSpPr>
        <p:spPr>
          <a:xfrm>
            <a:off x="657225" y="2247900"/>
            <a:ext cx="5039618" cy="6634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612"/>
              </a:lnSpc>
              <a:buNone/>
            </a:pPr>
            <a:r>
              <a:rPr lang="en-US" sz="2025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CTA Chicago : Déficit projeté de
770M$ dès 2026</a:t>
            </a:r>
            <a:endParaRPr lang="en-US" sz="2025" dirty="0"/>
          </a:p>
        </p:txBody>
      </p:sp>
      <p:sp>
        <p:nvSpPr>
          <p:cNvPr id="9" name="Text 5"/>
          <p:cNvSpPr/>
          <p:nvPr/>
        </p:nvSpPr>
        <p:spPr>
          <a:xfrm>
            <a:off x="657225" y="2952750"/>
            <a:ext cx="5972175" cy="3442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195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SEPTA Philadelphia : Déficit de 240M$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57225" y="3429000"/>
            <a:ext cx="4149030" cy="63906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16"/>
              </a:lnSpc>
              <a:buNone/>
            </a:pPr>
            <a:r>
              <a:rPr lang="en-US" sz="195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Menaces : Coupes de service et
augmentations tarifaires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57225" y="5095875"/>
            <a:ext cx="3740348" cy="6143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19"/>
              </a:lnSpc>
              <a:buNone/>
            </a:pPr>
            <a:r>
              <a:rPr lang="en-US" sz="1875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Analyst pour les agences
CTA et SEPTA</a:t>
            </a:r>
            <a:endParaRPr lang="en-US" sz="1875" dirty="0"/>
          </a:p>
        </p:txBody>
      </p:sp>
      <p:sp>
        <p:nvSpPr>
          <p:cNvPr id="12" name="Text 8"/>
          <p:cNvSpPr/>
          <p:nvPr/>
        </p:nvSpPr>
        <p:spPr>
          <a:xfrm>
            <a:off x="7667625" y="2314575"/>
            <a:ext cx="2849761" cy="5896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0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Suivre l'évolution de la
fréquentation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667625" y="3000375"/>
            <a:ext cx="3981450" cy="5896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0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Comparer les performances par
ligne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7667625" y="3705225"/>
            <a:ext cx="3268861" cy="5896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0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Détecter les anomalies de
service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667625" y="4391025"/>
            <a:ext cx="4002286" cy="5896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0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Proposer des recommandations
d'optimisation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8892748" y="6229350"/>
            <a:ext cx="2879110" cy="2515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980"/>
              </a:lnSpc>
              <a:buNone/>
            </a:pPr>
            <a:r>
              <a:rPr lang="en-US" sz="1650" dirty="0">
                <a:solidFill>
                  <a:srgbClr val="7979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Chicago | Philadelphia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e3816934-c639-4432-9036-48a647c8bd8f/2020813693981425664:d0c68eaa834dfa53e466fe3b348f363a:0:0_page_3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65" y="1728192"/>
            <a:ext cx="10545961" cy="36895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14681" y="742950"/>
            <a:ext cx="9656028" cy="46806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86"/>
              </a:lnSpc>
              <a:buNone/>
            </a:pPr>
            <a:r>
              <a:rPr lang="en-US" sz="2925" b="1">
                <a:solidFill>
                  <a:srgbClr val="005B00"/>
                </a:solidFill>
                <a:latin typeface="Arial-Black" pitchFamily="34" charset="0"/>
                <a:ea typeface="Arial-Black" pitchFamily="34" charset="-122"/>
                <a:cs typeface="Arial-Black" pitchFamily="34" charset="-120"/>
              </a:rPr>
              <a:t> </a:t>
            </a:r>
            <a:r>
              <a:rPr lang="en-US" sz="2925" b="1" dirty="0">
                <a:solidFill>
                  <a:srgbClr val="005B00"/>
                </a:solidFill>
                <a:latin typeface="Arial-Black" pitchFamily="34" charset="0"/>
                <a:ea typeface="Arial-Black" pitchFamily="34" charset="-122"/>
                <a:cs typeface="Arial-Black" pitchFamily="34" charset="-120"/>
              </a:rPr>
              <a:t>Présentation du Projet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-168488" y="5886450"/>
            <a:ext cx="13566160" cy="27667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Architecture robuste intégrant données hétérogènes et analyses statistiques avancées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d2b33d41-e942-44dd-9058-45b20d0ed4de/2020813693981425664:d0c68eaa834dfa53e466fe3b348f363a:0:0_page_4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56344" y="600075"/>
            <a:ext cx="7443073" cy="5028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960"/>
              </a:lnSpc>
              <a:buNone/>
            </a:pPr>
            <a:r>
              <a:rPr lang="en-US" sz="3300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de Développement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2646908" y="5810250"/>
            <a:ext cx="7556302" cy="38948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67"/>
              </a:lnSpc>
              <a:buNone/>
            </a:pPr>
            <a:r>
              <a:rPr lang="en-US" sz="2175" dirty="0">
                <a:solidFill>
                  <a:srgbClr val="59595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Approche méthodique sur 5 jours ouvrés</a:t>
            </a:r>
            <a:endParaRPr lang="en-US" sz="2175" dirty="0"/>
          </a:p>
        </p:txBody>
      </p:sp>
      <p:sp>
        <p:nvSpPr>
          <p:cNvPr id="5" name="Text 2"/>
          <p:cNvSpPr/>
          <p:nvPr/>
        </p:nvSpPr>
        <p:spPr>
          <a:xfrm>
            <a:off x="1667068" y="2181225"/>
            <a:ext cx="226278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822963" y="2181225"/>
            <a:ext cx="301645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012656" y="2181225"/>
            <a:ext cx="314325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204463" y="2181225"/>
            <a:ext cx="301645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395213" y="2181225"/>
            <a:ext cx="301645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76325" y="2886075"/>
            <a:ext cx="1644848" cy="566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31"/>
              </a:lnSpc>
              <a:buNone/>
            </a:pPr>
            <a:r>
              <a:rPr lang="en-US" sz="1875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et
Préparation</a:t>
            </a:r>
            <a:endParaRPr lang="en-US" sz="1875" dirty="0"/>
          </a:p>
        </p:txBody>
      </p:sp>
      <p:sp>
        <p:nvSpPr>
          <p:cNvPr id="11" name="Text 8"/>
          <p:cNvSpPr/>
          <p:nvPr/>
        </p:nvSpPr>
        <p:spPr>
          <a:xfrm>
            <a:off x="3276600" y="2886075"/>
            <a:ext cx="1822996" cy="566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31"/>
              </a:lnSpc>
              <a:buNone/>
            </a:pPr>
            <a:r>
              <a:rPr lang="en-US" sz="1875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Nettoyage et
Modélisation</a:t>
            </a:r>
            <a:endParaRPr lang="en-US" sz="1875" dirty="0"/>
          </a:p>
        </p:txBody>
      </p:sp>
      <p:sp>
        <p:nvSpPr>
          <p:cNvPr id="12" name="Text 9"/>
          <p:cNvSpPr/>
          <p:nvPr/>
        </p:nvSpPr>
        <p:spPr>
          <a:xfrm>
            <a:off x="5648325" y="2886075"/>
            <a:ext cx="1100138" cy="566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31"/>
              </a:lnSpc>
              <a:buNone/>
            </a:pPr>
            <a:r>
              <a:rPr lang="en-US" sz="1875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
DAX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7667625" y="2886075"/>
            <a:ext cx="1624013" cy="5441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42"/>
              </a:lnSpc>
              <a:buNone/>
            </a:pPr>
            <a:r>
              <a:rPr lang="en-US" sz="1800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Statistiques
Python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9858375" y="2886075"/>
            <a:ext cx="1466850" cy="5441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42"/>
              </a:lnSpc>
              <a:buNone/>
            </a:pPr>
            <a:r>
              <a:rPr lang="en-US" sz="1800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
Interactif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19175" y="3581400"/>
            <a:ext cx="2116336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Données Chicago
(RDF/Excel)
• Données
Philadelphie (CSV)
• APIs temps réel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3276600" y="3581400"/>
            <a:ext cx="1906786" cy="868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42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Traitement des
doublons
• Modèle en étoile
Power BI</a:t>
            </a:r>
            <a:endParaRPr lang="en-US" sz="1425" dirty="0"/>
          </a:p>
        </p:txBody>
      </p:sp>
      <p:sp>
        <p:nvSpPr>
          <p:cNvPr id="17" name="Text 14"/>
          <p:cNvSpPr/>
          <p:nvPr/>
        </p:nvSpPr>
        <p:spPr>
          <a:xfrm>
            <a:off x="5534025" y="3581400"/>
            <a:ext cx="1561058" cy="9602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KPIs de
performance
• Mesures
comparatives</a:t>
            </a:r>
            <a:endParaRPr lang="en-US" sz="1575" dirty="0"/>
          </a:p>
        </p:txBody>
      </p:sp>
      <p:sp>
        <p:nvSpPr>
          <p:cNvPr id="18" name="Text 15"/>
          <p:cNvSpPr/>
          <p:nvPr/>
        </p:nvSpPr>
        <p:spPr>
          <a:xfrm>
            <a:off x="7667625" y="3581400"/>
            <a:ext cx="1885950" cy="868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42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Tests statistiques
avancés
• Modèle de
prédiction ML</a:t>
            </a:r>
            <a:endParaRPr lang="en-US" sz="1425" dirty="0"/>
          </a:p>
        </p:txBody>
      </p:sp>
      <p:sp>
        <p:nvSpPr>
          <p:cNvPr id="19" name="Text 16"/>
          <p:cNvSpPr/>
          <p:nvPr/>
        </p:nvSpPr>
        <p:spPr>
          <a:xfrm>
            <a:off x="9858375" y="3581400"/>
            <a:ext cx="1833563" cy="6170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2-3 pages de
visualisation
• Insights prédictifs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2d3cd4a2-2bf5-46a6-8b8a-4cfaddd24428/2020813693981425664:d0c68eaa834dfa53e466fe3b348f363a:0:0_page_5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082" y="4011811"/>
            <a:ext cx="597396" cy="6240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77" y="4025503"/>
            <a:ext cx="633859" cy="60349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082" y="1481286"/>
            <a:ext cx="585192" cy="54173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73" y="1522363"/>
            <a:ext cx="658267" cy="466279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2376398" y="533400"/>
            <a:ext cx="8059222" cy="62671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934"/>
              </a:lnSpc>
              <a:buNone/>
            </a:pPr>
            <a:r>
              <a:rPr lang="en-US" sz="3825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Technologies et Concepts</a:t>
            </a:r>
            <a:endParaRPr lang="en-US" sz="3825" dirty="0"/>
          </a:p>
        </p:txBody>
      </p:sp>
      <p:sp>
        <p:nvSpPr>
          <p:cNvPr id="8" name="Text 1"/>
          <p:cNvSpPr/>
          <p:nvPr/>
        </p:nvSpPr>
        <p:spPr>
          <a:xfrm>
            <a:off x="1685925" y="1562100"/>
            <a:ext cx="3947815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Python &amp; Analyse</a:t>
            </a:r>
            <a:endParaRPr lang="en-US" sz="2700" dirty="0"/>
          </a:p>
        </p:txBody>
      </p:sp>
      <p:sp>
        <p:nvSpPr>
          <p:cNvPr id="9" name="Text 2"/>
          <p:cNvSpPr/>
          <p:nvPr/>
        </p:nvSpPr>
        <p:spPr>
          <a:xfrm>
            <a:off x="1685925" y="4029075"/>
            <a:ext cx="3998178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APIs &amp; Intégration</a:t>
            </a:r>
            <a:endParaRPr lang="en-US" sz="2700" dirty="0"/>
          </a:p>
        </p:txBody>
      </p:sp>
      <p:sp>
        <p:nvSpPr>
          <p:cNvPr id="10" name="Text 3"/>
          <p:cNvSpPr/>
          <p:nvPr/>
        </p:nvSpPr>
        <p:spPr>
          <a:xfrm>
            <a:off x="7620000" y="1562100"/>
            <a:ext cx="3910132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Power BI Desktop</a:t>
            </a:r>
            <a:endParaRPr lang="en-US" sz="2700" dirty="0"/>
          </a:p>
        </p:txBody>
      </p:sp>
      <p:sp>
        <p:nvSpPr>
          <p:cNvPr id="11" name="Text 4"/>
          <p:cNvSpPr/>
          <p:nvPr/>
        </p:nvSpPr>
        <p:spPr>
          <a:xfrm>
            <a:off x="7620000" y="4029075"/>
            <a:ext cx="3822085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Gestion de Projet</a:t>
            </a:r>
            <a:endParaRPr lang="en-US" sz="2700" dirty="0"/>
          </a:p>
        </p:txBody>
      </p:sp>
      <p:sp>
        <p:nvSpPr>
          <p:cNvPr id="12" name="Text 5"/>
          <p:cNvSpPr/>
          <p:nvPr/>
        </p:nvSpPr>
        <p:spPr>
          <a:xfrm>
            <a:off x="1685925" y="2038350"/>
            <a:ext cx="3824288" cy="15359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23"/>
              </a:lnSpc>
              <a:buNone/>
            </a:pPr>
            <a:r>
              <a:rPr lang="en-US" sz="217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pandas, numpy, scipy
• statsmodels, matplotlib
• Tests statistiques avancés
• Machine Learning intégré</a:t>
            </a:r>
            <a:endParaRPr lang="en-US" sz="2175" dirty="0"/>
          </a:p>
        </p:txBody>
      </p:sp>
      <p:sp>
        <p:nvSpPr>
          <p:cNvPr id="13" name="Text 6"/>
          <p:cNvSpPr/>
          <p:nvPr/>
        </p:nvSpPr>
        <p:spPr>
          <a:xfrm>
            <a:off x="1685925" y="4581525"/>
            <a:ext cx="3509963" cy="15359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23"/>
              </a:lnSpc>
              <a:buNone/>
            </a:pPr>
            <a:r>
              <a:rPr lang="en-US" sz="217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CTA Bus Tracker API
• SEPTA TransitView API
• Requests (Python)
• Données temps réel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7620000" y="2038350"/>
            <a:ext cx="3499396" cy="15359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23"/>
              </a:lnSpc>
              <a:buNone/>
            </a:pPr>
            <a:r>
              <a:rPr lang="en-US" sz="217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Power Query (ETL)
• Modélisation en étoile
• Mesures DAX avancées
• Dashboard interactif</a:t>
            </a:r>
            <a:endParaRPr lang="en-US" sz="2175" dirty="0"/>
          </a:p>
        </p:txBody>
      </p:sp>
      <p:sp>
        <p:nvSpPr>
          <p:cNvPr id="15" name="Text 8"/>
          <p:cNvSpPr/>
          <p:nvPr/>
        </p:nvSpPr>
        <p:spPr>
          <a:xfrm>
            <a:off x="7620000" y="4581525"/>
            <a:ext cx="4075658" cy="14299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815"/>
              </a:lnSpc>
              <a:buNone/>
            </a:pPr>
            <a:r>
              <a:rPr lang="en-US" sz="202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Jira &amp; Confluence
• Git &amp; GitHub
• Documentation collaborative
• Versioning du code</a:t>
            </a:r>
            <a:endParaRPr lang="en-US" sz="20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EF929A-075D-2908-739B-602BCC8C06A8}"/>
              </a:ext>
            </a:extLst>
          </p:cNvPr>
          <p:cNvSpPr/>
          <p:nvPr/>
        </p:nvSpPr>
        <p:spPr>
          <a:xfrm>
            <a:off x="2376398" y="533400"/>
            <a:ext cx="8059222" cy="62671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934"/>
              </a:lnSpc>
              <a:buNone/>
            </a:pPr>
            <a:r>
              <a:rPr lang="en-US" sz="3825" b="1" dirty="0">
                <a:solidFill>
                  <a:schemeClr val="accent6">
                    <a:lumMod val="75000"/>
                  </a:schemeClr>
                </a:solidFill>
                <a:latin typeface="Noto Sans KR"/>
                <a:ea typeface="Noto Sans KR"/>
                <a:cs typeface="ADLaM Display" panose="02010000000000000000" pitchFamily="2" charset="0"/>
              </a:rPr>
              <a:t>Dashboards</a:t>
            </a:r>
          </a:p>
          <a:p>
            <a:pPr marL="0" indent="0" algn="ctr">
              <a:lnSpc>
                <a:spcPts val="4934"/>
              </a:lnSpc>
              <a:buNone/>
            </a:pPr>
            <a:endParaRPr lang="en-US" sz="3825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C5628D-E342-E7CF-9C8F-BF8618EF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55694"/>
            <a:ext cx="5889812" cy="4336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ACDB987-2FEA-6800-7FEC-B7BF5BA0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3" y="1847614"/>
            <a:ext cx="6338184" cy="43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8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1:0/9029a561-db62-4d03-847e-18b464c4e6ff/2020813693981425664:d0c68eaa834dfa53e466fe3b348f363a:1:0_page_6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098" y="5842992"/>
            <a:ext cx="902196" cy="93255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84" y="2777430"/>
            <a:ext cx="3718471" cy="125491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16779" y="400050"/>
            <a:ext cx="9630847" cy="5213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106"/>
              </a:lnSpc>
              <a:buNone/>
            </a:pPr>
            <a:r>
              <a:rPr lang="en-US" sz="3450" b="1" dirty="0">
                <a:solidFill>
                  <a:srgbClr val="1A531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Intégration Python dans Power BI</a:t>
            </a:r>
            <a:endParaRPr lang="en-US" sz="3450" dirty="0"/>
          </a:p>
        </p:txBody>
      </p:sp>
      <p:sp>
        <p:nvSpPr>
          <p:cNvPr id="6" name="Text 1"/>
          <p:cNvSpPr/>
          <p:nvPr/>
        </p:nvSpPr>
        <p:spPr>
          <a:xfrm>
            <a:off x="4433233" y="4514850"/>
            <a:ext cx="3608308" cy="35138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67"/>
              </a:lnSpc>
              <a:buNone/>
            </a:pPr>
            <a:r>
              <a:rPr lang="en-US" sz="2325" b="1" dirty="0">
                <a:solidFill>
                  <a:srgbClr val="1A531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Intégration Directe</a:t>
            </a:r>
            <a:endParaRPr lang="en-US" sz="2325" dirty="0"/>
          </a:p>
        </p:txBody>
      </p:sp>
      <p:sp>
        <p:nvSpPr>
          <p:cNvPr id="7" name="Text 2"/>
          <p:cNvSpPr/>
          <p:nvPr/>
        </p:nvSpPr>
        <p:spPr>
          <a:xfrm>
            <a:off x="466725" y="1714500"/>
            <a:ext cx="5016520" cy="35138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67"/>
              </a:lnSpc>
              <a:buNone/>
            </a:pPr>
            <a:r>
              <a:rPr lang="en-US" sz="2325" b="1" dirty="0">
                <a:solidFill>
                  <a:srgbClr val="1A531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Tests Statistiques Avancés</a:t>
            </a:r>
            <a:endParaRPr lang="en-US" sz="2325" dirty="0"/>
          </a:p>
        </p:txBody>
      </p:sp>
      <p:sp>
        <p:nvSpPr>
          <p:cNvPr id="8" name="Text 3"/>
          <p:cNvSpPr/>
          <p:nvPr/>
        </p:nvSpPr>
        <p:spPr>
          <a:xfrm>
            <a:off x="8515350" y="1714500"/>
            <a:ext cx="3130570" cy="3173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99"/>
              </a:lnSpc>
              <a:buNone/>
            </a:pPr>
            <a:r>
              <a:rPr lang="en-US" sz="2100" b="1" dirty="0">
                <a:solidFill>
                  <a:srgbClr val="1A531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Machine Learning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14375" y="2438400"/>
            <a:ext cx="3268861" cy="21449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815"/>
              </a:lnSpc>
              <a:buNone/>
            </a:pPr>
            <a:r>
              <a:rPr lang="en-US" sz="202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Test de Normalité
(Shapiro-Wilk)
• Test t de Student
• ANOVA (types de jours)
• Corrélation
Pearson/Spearman</a:t>
            </a:r>
            <a:endParaRPr lang="en-US" sz="2025" dirty="0"/>
          </a:p>
        </p:txBody>
      </p:sp>
      <p:sp>
        <p:nvSpPr>
          <p:cNvPr id="10" name="Text 5"/>
          <p:cNvSpPr/>
          <p:nvPr/>
        </p:nvSpPr>
        <p:spPr>
          <a:xfrm>
            <a:off x="8639175" y="2457450"/>
            <a:ext cx="3164086" cy="1985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87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Prédiction du ridership
journalier
• Modèle basé sur
l'historique
• Visualisation interactive
des résultats</a:t>
            </a:r>
            <a:endParaRPr lang="en-US" sz="1875" dirty="0"/>
          </a:p>
        </p:txBody>
      </p:sp>
      <p:sp>
        <p:nvSpPr>
          <p:cNvPr id="11" name="Text 6"/>
          <p:cNvSpPr/>
          <p:nvPr/>
        </p:nvSpPr>
        <p:spPr>
          <a:xfrm>
            <a:off x="-796856" y="6153150"/>
            <a:ext cx="11982033" cy="35748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815"/>
              </a:lnSpc>
              <a:buNone/>
            </a:pPr>
            <a:r>
              <a:rPr lang="en-US" sz="202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Librairies Python : pandas | numpy | scipy | statsmodels | matplotlib</a:t>
            </a:r>
            <a:endParaRPr lang="en-US" sz="20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1:0/71a4f140-f90d-46e5-9b59-771069677f9b/2020813693981425664:d0c68eaa834dfa53e466fe3b348f363a:1:0_page_8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75" y="2701975"/>
            <a:ext cx="804565" cy="76110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592" y="2653903"/>
            <a:ext cx="804565" cy="8502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53" y="2653903"/>
            <a:ext cx="828973" cy="8640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55023" y="571500"/>
            <a:ext cx="3746718" cy="548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Conclusion</a:t>
            </a:r>
            <a:endParaRPr lang="en-US" sz="3600" dirty="0"/>
          </a:p>
        </p:txBody>
      </p:sp>
      <p:sp>
        <p:nvSpPr>
          <p:cNvPr id="7" name="Text 1"/>
          <p:cNvSpPr/>
          <p:nvPr/>
        </p:nvSpPr>
        <p:spPr>
          <a:xfrm>
            <a:off x="3321844" y="1838325"/>
            <a:ext cx="5972175" cy="3985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232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Synthèse des Réalisations</a:t>
            </a:r>
            <a:endParaRPr lang="en-US" sz="2325" dirty="0"/>
          </a:p>
        </p:txBody>
      </p:sp>
      <p:sp>
        <p:nvSpPr>
          <p:cNvPr id="8" name="Text 2"/>
          <p:cNvSpPr/>
          <p:nvPr/>
        </p:nvSpPr>
        <p:spPr>
          <a:xfrm>
            <a:off x="3621881" y="5334000"/>
            <a:ext cx="5343525" cy="3985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232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Transition vers la Démo</a:t>
            </a:r>
            <a:endParaRPr lang="en-US" sz="2325" dirty="0"/>
          </a:p>
        </p:txBody>
      </p:sp>
      <p:sp>
        <p:nvSpPr>
          <p:cNvPr id="9" name="Text 3"/>
          <p:cNvSpPr/>
          <p:nvPr/>
        </p:nvSpPr>
        <p:spPr>
          <a:xfrm>
            <a:off x="1809750" y="2762250"/>
            <a:ext cx="2284065" cy="5953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87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Outil d'Analyse
Unifié</a:t>
            </a:r>
            <a:endParaRPr lang="en-US" sz="1875" dirty="0"/>
          </a:p>
        </p:txBody>
      </p:sp>
      <p:sp>
        <p:nvSpPr>
          <p:cNvPr id="10" name="Text 4"/>
          <p:cNvSpPr/>
          <p:nvPr/>
        </p:nvSpPr>
        <p:spPr>
          <a:xfrm>
            <a:off x="5591175" y="2762250"/>
            <a:ext cx="1864965" cy="5953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87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Insights
Approfondis</a:t>
            </a:r>
            <a:endParaRPr lang="en-US" sz="1875" dirty="0"/>
          </a:p>
        </p:txBody>
      </p:sp>
      <p:sp>
        <p:nvSpPr>
          <p:cNvPr id="11" name="Text 5"/>
          <p:cNvSpPr/>
          <p:nvPr/>
        </p:nvSpPr>
        <p:spPr>
          <a:xfrm>
            <a:off x="9305925" y="2762250"/>
            <a:ext cx="1603028" cy="5953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87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Dashboard
Interactif</a:t>
            </a:r>
            <a:endParaRPr lang="en-US" sz="1875" dirty="0"/>
          </a:p>
        </p:txBody>
      </p:sp>
      <p:sp>
        <p:nvSpPr>
          <p:cNvPr id="12" name="Text 6"/>
          <p:cNvSpPr/>
          <p:nvPr/>
        </p:nvSpPr>
        <p:spPr>
          <a:xfrm>
            <a:off x="1809750" y="5810250"/>
            <a:ext cx="9408765" cy="523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063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Démonstration du dashboard Power BI illustrant la puissance de cette solution
pour la gestion des transports urbains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809750" y="3543300"/>
            <a:ext cx="2378273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Intégration de sources
hétérogènes (RDF,
CSV, API temps réel)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5591175" y="3543300"/>
            <a:ext cx="2263080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Mesures DAX et tests
statistiques avancés
avec Python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9305925" y="3543300"/>
            <a:ext cx="2367855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Solution Power BI pour
la prise de décisions
stratégiques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600</Words>
  <Application>Microsoft Office PowerPoint</Application>
  <PresentationFormat>Grand écran</PresentationFormat>
  <Paragraphs>100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Arial</vt:lpstr>
      <vt:lpstr>Arial-Black</vt:lpstr>
      <vt:lpstr>Arial-BoldMT</vt:lpstr>
      <vt:lpstr>ArialMT</vt:lpstr>
      <vt:lpstr>Montserrat</vt:lpstr>
      <vt:lpstr>Montserrat Extra</vt:lpstr>
      <vt:lpstr>Noto Sans KR</vt:lpstr>
      <vt:lpstr>OpenSans-Regular</vt:lpstr>
      <vt:lpstr>Roboto-Regular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AYAOU OTHMANE</cp:lastModifiedBy>
  <cp:revision>6</cp:revision>
  <dcterms:created xsi:type="dcterms:W3CDTF">2026-02-09T11:16:11Z</dcterms:created>
  <dcterms:modified xsi:type="dcterms:W3CDTF">2026-02-09T12:15:53Z</dcterms:modified>
</cp:coreProperties>
</file>